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25" r:id="rId2"/>
  </p:sldIdLst>
  <p:sldSz cx="9144000" cy="6858000" type="screen4x3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52" autoAdjust="0"/>
    <p:restoredTop sz="94660"/>
  </p:normalViewPr>
  <p:slideViewPr>
    <p:cSldViewPr>
      <p:cViewPr varScale="1">
        <p:scale>
          <a:sx n="107" d="100"/>
          <a:sy n="107" d="100"/>
        </p:scale>
        <p:origin x="157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71800" cy="49728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3"/>
            <a:ext cx="2971800" cy="49728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ADF434-9DF4-47A5-BFF4-AB076FE9831D}" type="datetimeFigureOut">
              <a:rPr kumimoji="1" lang="ja-JP" altLang="en-US" smtClean="0"/>
              <a:t>2019/4/20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44563" y="747713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724204"/>
            <a:ext cx="5486400" cy="44755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6679"/>
            <a:ext cx="2971800" cy="4972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9446679"/>
            <a:ext cx="2971800" cy="4972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4A141A-A9E3-44A4-91FA-40A19597D0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0328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73B647-900C-4CFD-9395-9C83C03317C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8493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B6475-F3B4-4070-8A92-CFE96E596125}" type="datetimeFigureOut">
              <a:rPr kumimoji="1" lang="ja-JP" altLang="en-US" smtClean="0"/>
              <a:t>2019/4/20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DA6FE-A99C-430C-90D2-61C7B80C1F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0344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B6475-F3B4-4070-8A92-CFE96E596125}" type="datetimeFigureOut">
              <a:rPr kumimoji="1" lang="ja-JP" altLang="en-US" smtClean="0"/>
              <a:t>2019/4/20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DA6FE-A99C-430C-90D2-61C7B80C1F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2903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B6475-F3B4-4070-8A92-CFE96E596125}" type="datetimeFigureOut">
              <a:rPr kumimoji="1" lang="ja-JP" altLang="en-US" smtClean="0"/>
              <a:t>2019/4/20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DA6FE-A99C-430C-90D2-61C7B80C1F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7290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B6475-F3B4-4070-8A92-CFE96E596125}" type="datetimeFigureOut">
              <a:rPr kumimoji="1" lang="ja-JP" altLang="en-US" smtClean="0"/>
              <a:t>2019/4/20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DA6FE-A99C-430C-90D2-61C7B80C1F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273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B6475-F3B4-4070-8A92-CFE96E596125}" type="datetimeFigureOut">
              <a:rPr kumimoji="1" lang="ja-JP" altLang="en-US" smtClean="0"/>
              <a:t>2019/4/20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DA6FE-A99C-430C-90D2-61C7B80C1F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6441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B6475-F3B4-4070-8A92-CFE96E596125}" type="datetimeFigureOut">
              <a:rPr kumimoji="1" lang="ja-JP" altLang="en-US" smtClean="0"/>
              <a:t>2019/4/20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DA6FE-A99C-430C-90D2-61C7B80C1F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9202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B6475-F3B4-4070-8A92-CFE96E596125}" type="datetimeFigureOut">
              <a:rPr kumimoji="1" lang="ja-JP" altLang="en-US" smtClean="0"/>
              <a:t>2019/4/20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DA6FE-A99C-430C-90D2-61C7B80C1F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4145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B6475-F3B4-4070-8A92-CFE96E596125}" type="datetimeFigureOut">
              <a:rPr kumimoji="1" lang="ja-JP" altLang="en-US" smtClean="0"/>
              <a:t>2019/4/20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DA6FE-A99C-430C-90D2-61C7B80C1F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381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B6475-F3B4-4070-8A92-CFE96E596125}" type="datetimeFigureOut">
              <a:rPr kumimoji="1" lang="ja-JP" altLang="en-US" smtClean="0"/>
              <a:t>2019/4/20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DA6FE-A99C-430C-90D2-61C7B80C1F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1776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B6475-F3B4-4070-8A92-CFE96E596125}" type="datetimeFigureOut">
              <a:rPr kumimoji="1" lang="ja-JP" altLang="en-US" smtClean="0"/>
              <a:t>2019/4/20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DA6FE-A99C-430C-90D2-61C7B80C1F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7447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B6475-F3B4-4070-8A92-CFE96E596125}" type="datetimeFigureOut">
              <a:rPr kumimoji="1" lang="ja-JP" altLang="en-US" smtClean="0"/>
              <a:t>2019/4/20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DA6FE-A99C-430C-90D2-61C7B80C1F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1502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B6475-F3B4-4070-8A92-CFE96E596125}" type="datetimeFigureOut">
              <a:rPr kumimoji="1" lang="ja-JP" altLang="en-US" smtClean="0"/>
              <a:t>2019/4/20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DA6FE-A99C-430C-90D2-61C7B80C1F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7237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1403648" y="10640"/>
            <a:ext cx="5564863" cy="14465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ja-JP" altLang="en-US" sz="3200" b="1" dirty="0">
                <a:solidFill>
                  <a:srgbClr val="000066"/>
                </a:solidFill>
                <a:latin typeface="ＭＳ Ｐ明朝" pitchFamily="18" charset="-128"/>
                <a:ea typeface="ＭＳ Ｐ明朝" pitchFamily="18" charset="-128"/>
              </a:rPr>
              <a:t>今季のスギ花粉情報 </a:t>
            </a:r>
            <a:r>
              <a:rPr lang="ja-JP" altLang="en-US" sz="2800" b="1" dirty="0">
                <a:solidFill>
                  <a:srgbClr val="000066"/>
                </a:solidFill>
                <a:latin typeface="ＭＳ Ｐ明朝" pitchFamily="18" charset="-128"/>
                <a:ea typeface="ＭＳ Ｐ明朝" pitchFamily="18" charset="-128"/>
              </a:rPr>
              <a:t>（第</a:t>
            </a:r>
            <a:r>
              <a:rPr lang="en-US" altLang="ja-JP" sz="2800" b="1" dirty="0">
                <a:solidFill>
                  <a:srgbClr val="000066"/>
                </a:solidFill>
                <a:latin typeface="ＭＳ Ｐ明朝" pitchFamily="18" charset="-128"/>
                <a:ea typeface="ＭＳ Ｐ明朝" pitchFamily="18" charset="-128"/>
              </a:rPr>
              <a:t>9</a:t>
            </a:r>
            <a:r>
              <a:rPr lang="ja-JP" altLang="en-US" sz="2800" b="1" dirty="0">
                <a:solidFill>
                  <a:srgbClr val="000066"/>
                </a:solidFill>
                <a:latin typeface="ＭＳ Ｐ明朝" pitchFamily="18" charset="-128"/>
                <a:ea typeface="ＭＳ Ｐ明朝" pitchFamily="18" charset="-128"/>
              </a:rPr>
              <a:t>報）</a:t>
            </a:r>
            <a:endParaRPr lang="en-US" altLang="ja-JP" sz="2800" b="1" dirty="0">
              <a:solidFill>
                <a:srgbClr val="000066"/>
              </a:solidFill>
              <a:latin typeface="ＭＳ Ｐ明朝" pitchFamily="18" charset="-128"/>
              <a:ea typeface="ＭＳ Ｐ明朝" pitchFamily="18" charset="-128"/>
            </a:endParaRPr>
          </a:p>
          <a:p>
            <a:pPr algn="ctr">
              <a:defRPr/>
            </a:pPr>
            <a:r>
              <a:rPr lang="ja-JP" altLang="en-US" sz="2800" b="1" dirty="0">
                <a:solidFill>
                  <a:srgbClr val="000066"/>
                </a:solidFill>
                <a:latin typeface="ＭＳ Ｐ明朝" pitchFamily="18" charset="-128"/>
                <a:ea typeface="ＭＳ Ｐ明朝" pitchFamily="18" charset="-128"/>
              </a:rPr>
              <a:t>報）</a:t>
            </a:r>
            <a:endParaRPr lang="en-US" altLang="ja-JP" sz="2800" b="1" dirty="0">
              <a:solidFill>
                <a:srgbClr val="000066"/>
              </a:solidFill>
              <a:latin typeface="ＭＳ Ｐ明朝" pitchFamily="18" charset="-128"/>
              <a:ea typeface="ＭＳ Ｐ明朝" pitchFamily="18" charset="-128"/>
            </a:endParaRPr>
          </a:p>
          <a:p>
            <a:pPr algn="ctr">
              <a:defRPr/>
            </a:pPr>
            <a:r>
              <a:rPr lang="en-US" altLang="ja-JP" sz="2800" b="1" dirty="0">
                <a:solidFill>
                  <a:srgbClr val="000066"/>
                </a:solidFill>
                <a:latin typeface="ＭＳ Ｐ明朝" pitchFamily="18" charset="-128"/>
                <a:ea typeface="ＭＳ Ｐ明朝" pitchFamily="18" charset="-128"/>
              </a:rPr>
              <a:t>]</a:t>
            </a:r>
            <a:r>
              <a:rPr lang="ja-JP" altLang="en-US" sz="2800" b="1" dirty="0">
                <a:solidFill>
                  <a:srgbClr val="000066"/>
                </a:solidFill>
                <a:latin typeface="ＭＳ Ｐ明朝" pitchFamily="18" charset="-128"/>
                <a:ea typeface="ＭＳ Ｐ明朝" pitchFamily="18" charset="-128"/>
              </a:rPr>
              <a:t>報）　</a:t>
            </a:r>
            <a:endParaRPr lang="en-US" altLang="ja-JP" sz="2000" b="1" dirty="0">
              <a:solidFill>
                <a:srgbClr val="000066"/>
              </a:solidFill>
              <a:latin typeface="ＭＳ Ｐ明朝" pitchFamily="18" charset="-128"/>
              <a:ea typeface="ＭＳ Ｐ明朝" pitchFamily="18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7156930" y="208982"/>
            <a:ext cx="198631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tabLst>
                <a:tab pos="1971675" algn="l"/>
              </a:tabLst>
              <a:defRPr/>
            </a:pPr>
            <a:r>
              <a:rPr lang="ja-JP" altLang="en-US" sz="2000" b="1" dirty="0">
                <a:solidFill>
                  <a:srgbClr val="000066"/>
                </a:solidFill>
                <a:latin typeface="ＭＳ Ｐ明朝" pitchFamily="18" charset="-128"/>
                <a:ea typeface="ＭＳ Ｐ明朝" pitchFamily="18" charset="-128"/>
              </a:rPr>
              <a:t>（</a:t>
            </a:r>
            <a:r>
              <a:rPr lang="en-US" altLang="ja-JP" sz="2000" b="1" dirty="0">
                <a:solidFill>
                  <a:srgbClr val="000066"/>
                </a:solidFill>
                <a:latin typeface="ＭＳ Ｐ明朝" pitchFamily="18" charset="-128"/>
                <a:ea typeface="ＭＳ Ｐ明朝" pitchFamily="18" charset="-128"/>
              </a:rPr>
              <a:t>4/4/2019</a:t>
            </a:r>
            <a:r>
              <a:rPr lang="ja-JP" altLang="en-US" sz="2000" b="1" dirty="0">
                <a:solidFill>
                  <a:srgbClr val="000066"/>
                </a:solidFill>
                <a:latin typeface="ＭＳ Ｐ明朝" pitchFamily="18" charset="-128"/>
                <a:ea typeface="ＭＳ Ｐ明朝" pitchFamily="18" charset="-128"/>
              </a:rPr>
              <a:t>）</a:t>
            </a:r>
            <a:endParaRPr lang="en-US" altLang="ja-JP" sz="2000" b="1" dirty="0">
              <a:solidFill>
                <a:srgbClr val="000066"/>
              </a:solidFill>
              <a:latin typeface="ＭＳ Ｐ明朝" pitchFamily="18" charset="-128"/>
              <a:ea typeface="ＭＳ Ｐ明朝" pitchFamily="18" charset="-128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-1478" y="581395"/>
            <a:ext cx="9205871" cy="181588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0" eaLnBrk="1" hangingPunct="1"/>
            <a:r>
              <a:rPr lang="ja-JP" altLang="en-US" sz="2400" dirty="0">
                <a:solidFill>
                  <a:srgbClr val="002060"/>
                </a:solidFill>
                <a:latin typeface="ＭＳ 明朝" pitchFamily="17" charset="-128"/>
                <a:ea typeface="ＭＳ 明朝" pitchFamily="17" charset="-128"/>
              </a:rPr>
              <a:t>　</a:t>
            </a:r>
            <a:r>
              <a:rPr lang="ja-JP" altLang="en-US" sz="2000" dirty="0">
                <a:solidFill>
                  <a:srgbClr val="00206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東京都（西東京市）のスギ花粉飛散開始日は</a:t>
            </a:r>
            <a:r>
              <a:rPr lang="en-US" altLang="ja-JP" sz="2000" dirty="0">
                <a:solidFill>
                  <a:srgbClr val="00206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2</a:t>
            </a:r>
            <a:r>
              <a:rPr lang="ja-JP" altLang="en-US" sz="2000" dirty="0">
                <a:solidFill>
                  <a:srgbClr val="00206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月</a:t>
            </a:r>
            <a:r>
              <a:rPr lang="en-US" altLang="ja-JP" sz="2000" dirty="0">
                <a:solidFill>
                  <a:srgbClr val="00206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18</a:t>
            </a:r>
            <a:r>
              <a:rPr lang="ja-JP" altLang="en-US" sz="2000" dirty="0">
                <a:solidFill>
                  <a:srgbClr val="00206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日、</a:t>
            </a:r>
            <a:r>
              <a:rPr lang="en-US" altLang="ja-JP" sz="2000" dirty="0">
                <a:solidFill>
                  <a:srgbClr val="00206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2</a:t>
            </a:r>
            <a:r>
              <a:rPr lang="ja-JP" altLang="en-US" sz="2000" dirty="0">
                <a:solidFill>
                  <a:srgbClr val="00206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月の累積飛散数</a:t>
            </a:r>
            <a:r>
              <a:rPr lang="en-US" altLang="ja-JP" sz="2000" dirty="0">
                <a:solidFill>
                  <a:srgbClr val="00206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960</a:t>
            </a:r>
            <a:r>
              <a:rPr lang="ja-JP" altLang="en-US" sz="2000" dirty="0">
                <a:solidFill>
                  <a:srgbClr val="00206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個、 </a:t>
            </a:r>
            <a:r>
              <a:rPr lang="ja-JP" altLang="en-US" sz="2200" b="1" dirty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３月のスギ花粉飛散が非常に多く</a:t>
            </a:r>
            <a:r>
              <a:rPr lang="ja-JP" altLang="en-US" sz="2400" b="1" dirty="0">
                <a:solidFill>
                  <a:srgbClr val="FF0000"/>
                </a:solidFill>
                <a:latin typeface="ＭＳ 明朝" pitchFamily="17" charset="-128"/>
                <a:ea typeface="ＭＳ 明朝" pitchFamily="17" charset="-128"/>
              </a:rPr>
              <a:t>昨年を超え</a:t>
            </a:r>
            <a:r>
              <a:rPr lang="en-US" altLang="ja-JP" sz="2400" dirty="0">
                <a:solidFill>
                  <a:srgbClr val="002060"/>
                </a:solidFill>
                <a:latin typeface="ＭＳ 明朝" pitchFamily="17" charset="-128"/>
                <a:ea typeface="ＭＳ 明朝" pitchFamily="17" charset="-128"/>
              </a:rPr>
              <a:t>3</a:t>
            </a:r>
            <a:r>
              <a:rPr lang="ja-JP" altLang="en-US" sz="2400" dirty="0">
                <a:solidFill>
                  <a:srgbClr val="002060"/>
                </a:solidFill>
                <a:latin typeface="ＭＳ 明朝" pitchFamily="17" charset="-128"/>
                <a:ea typeface="ＭＳ 明朝" pitchFamily="17" charset="-128"/>
              </a:rPr>
              <a:t>月</a:t>
            </a:r>
            <a:r>
              <a:rPr lang="en-US" altLang="ja-JP" sz="2400" dirty="0">
                <a:solidFill>
                  <a:srgbClr val="002060"/>
                </a:solidFill>
                <a:latin typeface="ＭＳ 明朝" pitchFamily="17" charset="-128"/>
                <a:ea typeface="ＭＳ 明朝" pitchFamily="17" charset="-128"/>
              </a:rPr>
              <a:t>30</a:t>
            </a:r>
            <a:r>
              <a:rPr lang="ja-JP" altLang="en-US" sz="2400" dirty="0">
                <a:solidFill>
                  <a:srgbClr val="002060"/>
                </a:solidFill>
                <a:latin typeface="ＭＳ 明朝" pitchFamily="17" charset="-128"/>
                <a:ea typeface="ＭＳ 明朝" pitchFamily="17" charset="-128"/>
              </a:rPr>
              <a:t>日の</a:t>
            </a:r>
            <a:r>
              <a:rPr lang="ja-JP" altLang="en-US" sz="2400" b="1" dirty="0">
                <a:solidFill>
                  <a:srgbClr val="FF0000"/>
                </a:solidFill>
                <a:latin typeface="ＭＳ 明朝" pitchFamily="17" charset="-128"/>
                <a:ea typeface="ＭＳ 明朝" pitchFamily="17" charset="-128"/>
              </a:rPr>
              <a:t>スギ花粉総飛散数</a:t>
            </a:r>
            <a:r>
              <a:rPr lang="en-US" altLang="ja-JP" sz="2400" b="1" dirty="0">
                <a:solidFill>
                  <a:srgbClr val="FF0000"/>
                </a:solidFill>
                <a:latin typeface="ＭＳ 明朝" pitchFamily="17" charset="-128"/>
                <a:ea typeface="ＭＳ 明朝" pitchFamily="17" charset="-128"/>
              </a:rPr>
              <a:t>8940</a:t>
            </a:r>
            <a:r>
              <a:rPr lang="ja-JP" altLang="en-US" sz="2400" b="1" dirty="0">
                <a:solidFill>
                  <a:srgbClr val="FF0000"/>
                </a:solidFill>
                <a:latin typeface="ＭＳ 明朝" pitchFamily="17" charset="-128"/>
                <a:ea typeface="ＭＳ 明朝" pitchFamily="17" charset="-128"/>
              </a:rPr>
              <a:t>個</a:t>
            </a:r>
            <a:r>
              <a:rPr lang="en-US" altLang="ja-JP" sz="2400" b="1" dirty="0">
                <a:solidFill>
                  <a:srgbClr val="FF0000"/>
                </a:solidFill>
                <a:latin typeface="ＭＳ 明朝" pitchFamily="17" charset="-128"/>
                <a:ea typeface="ＭＳ 明朝" pitchFamily="17" charset="-128"/>
              </a:rPr>
              <a:t>/cm</a:t>
            </a:r>
            <a:r>
              <a:rPr lang="en-US" altLang="ja-JP" sz="2400" b="1" baseline="30000" dirty="0">
                <a:solidFill>
                  <a:srgbClr val="FF0000"/>
                </a:solidFill>
                <a:latin typeface="ＭＳ 明朝" pitchFamily="17" charset="-128"/>
                <a:ea typeface="ＭＳ 明朝" pitchFamily="17" charset="-128"/>
              </a:rPr>
              <a:t>2</a:t>
            </a:r>
            <a:r>
              <a:rPr lang="ja-JP" altLang="en-US" sz="2400" dirty="0">
                <a:solidFill>
                  <a:srgbClr val="FF0000"/>
                </a:solidFill>
                <a:latin typeface="ＭＳ 明朝" pitchFamily="17" charset="-128"/>
                <a:ea typeface="ＭＳ 明朝" pitchFamily="17" charset="-128"/>
              </a:rPr>
              <a:t>となりました</a:t>
            </a:r>
            <a:r>
              <a:rPr lang="ja-JP" altLang="en-US" sz="2000" b="1" dirty="0">
                <a:solidFill>
                  <a:srgbClr val="002060"/>
                </a:solidFill>
                <a:latin typeface="ＭＳ 明朝" pitchFamily="17" charset="-128"/>
                <a:ea typeface="ＭＳ 明朝" pitchFamily="17" charset="-128"/>
              </a:rPr>
              <a:t>。</a:t>
            </a:r>
            <a:r>
              <a:rPr lang="ja-JP" altLang="en-US" sz="2000" b="1" dirty="0">
                <a:solidFill>
                  <a:srgbClr val="FF0000"/>
                </a:solidFill>
                <a:latin typeface="ＭＳ 明朝" pitchFamily="17" charset="-128"/>
                <a:ea typeface="ＭＳ 明朝" pitchFamily="17" charset="-128"/>
              </a:rPr>
              <a:t>ヒノキ</a:t>
            </a:r>
            <a:r>
              <a:rPr lang="ja-JP" altLang="en-US" sz="2000" dirty="0">
                <a:solidFill>
                  <a:srgbClr val="00206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花粉も</a:t>
            </a:r>
            <a:r>
              <a:rPr lang="en-US" altLang="ja-JP" sz="2000" dirty="0">
                <a:solidFill>
                  <a:srgbClr val="00206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3</a:t>
            </a:r>
            <a:r>
              <a:rPr lang="ja-JP" altLang="en-US" sz="2000" dirty="0">
                <a:solidFill>
                  <a:srgbClr val="00206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月</a:t>
            </a:r>
            <a:r>
              <a:rPr lang="en-US" altLang="ja-JP" sz="2000" dirty="0">
                <a:solidFill>
                  <a:srgbClr val="00206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12</a:t>
            </a:r>
            <a:r>
              <a:rPr lang="ja-JP" altLang="en-US" sz="2000" dirty="0">
                <a:solidFill>
                  <a:srgbClr val="00206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日より飛散し、</a:t>
            </a:r>
            <a:r>
              <a:rPr lang="en-US" altLang="ja-JP" sz="2000" dirty="0">
                <a:solidFill>
                  <a:srgbClr val="00206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3</a:t>
            </a:r>
            <a:r>
              <a:rPr lang="ja-JP" altLang="en-US" sz="2000" dirty="0">
                <a:solidFill>
                  <a:srgbClr val="00206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月</a:t>
            </a:r>
            <a:r>
              <a:rPr lang="en-US" altLang="ja-JP" sz="2000" dirty="0">
                <a:solidFill>
                  <a:srgbClr val="00206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27</a:t>
            </a:r>
            <a:r>
              <a:rPr lang="ja-JP" altLang="en-US" sz="2000" dirty="0">
                <a:solidFill>
                  <a:srgbClr val="00206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日</a:t>
            </a:r>
            <a:r>
              <a:rPr lang="en-US" altLang="ja-JP" sz="2000" dirty="0">
                <a:solidFill>
                  <a:srgbClr val="00206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235</a:t>
            </a:r>
            <a:r>
              <a:rPr lang="ja-JP" altLang="en-US" sz="2000" dirty="0">
                <a:solidFill>
                  <a:srgbClr val="00206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個</a:t>
            </a:r>
            <a:r>
              <a:rPr lang="ja-JP" altLang="en-US" sz="2000" b="1" dirty="0">
                <a:solidFill>
                  <a:srgbClr val="FF0000"/>
                </a:solidFill>
                <a:latin typeface="ＭＳ 明朝" pitchFamily="17" charset="-128"/>
                <a:ea typeface="ＭＳ 明朝" pitchFamily="17" charset="-128"/>
              </a:rPr>
              <a:t>ヒノキ花粉総飛散数</a:t>
            </a:r>
            <a:r>
              <a:rPr lang="en-US" altLang="ja-JP" sz="2000" b="1" dirty="0">
                <a:solidFill>
                  <a:srgbClr val="FF0000"/>
                </a:solidFill>
                <a:latin typeface="ＭＳ 明朝" pitchFamily="17" charset="-128"/>
                <a:ea typeface="ＭＳ 明朝" pitchFamily="17" charset="-128"/>
              </a:rPr>
              <a:t>500</a:t>
            </a:r>
            <a:r>
              <a:rPr lang="ja-JP" altLang="en-US" sz="2000" b="1" dirty="0">
                <a:solidFill>
                  <a:srgbClr val="FF0000"/>
                </a:solidFill>
                <a:latin typeface="ＭＳ 明朝" pitchFamily="17" charset="-128"/>
                <a:ea typeface="ＭＳ 明朝" pitchFamily="17" charset="-128"/>
              </a:rPr>
              <a:t>個です</a:t>
            </a:r>
            <a:r>
              <a:rPr lang="ja-JP" altLang="en-US" sz="2000" dirty="0">
                <a:solidFill>
                  <a:srgbClr val="002060"/>
                </a:solidFill>
                <a:latin typeface="ＭＳ 明朝" pitchFamily="17" charset="-128"/>
                <a:ea typeface="ＭＳ 明朝" pitchFamily="17" charset="-128"/>
              </a:rPr>
              <a:t>（</a:t>
            </a:r>
            <a:r>
              <a:rPr lang="ja-JP" altLang="en-US" sz="2000" b="1" dirty="0">
                <a:solidFill>
                  <a:srgbClr val="002060"/>
                </a:solidFill>
                <a:latin typeface="ＭＳ 明朝" pitchFamily="17" charset="-128"/>
                <a:ea typeface="ＭＳ 明朝" pitchFamily="17" charset="-128"/>
              </a:rPr>
              <a:t>〇〇先生提供）</a:t>
            </a:r>
            <a:r>
              <a:rPr lang="ja-JP" altLang="en-US" sz="1400" dirty="0">
                <a:solidFill>
                  <a:srgbClr val="002060"/>
                </a:solidFill>
                <a:latin typeface="ＭＳ 明朝" pitchFamily="17" charset="-128"/>
                <a:ea typeface="ＭＳ 明朝" pitchFamily="17" charset="-128"/>
              </a:rPr>
              <a:t>。</a:t>
            </a:r>
            <a:r>
              <a:rPr lang="ja-JP" altLang="en-US" sz="2000" dirty="0">
                <a:solidFill>
                  <a:srgbClr val="002060"/>
                </a:solidFill>
                <a:latin typeface="ＭＳ 明朝" pitchFamily="17" charset="-128"/>
                <a:ea typeface="ＭＳ 明朝" pitchFamily="17" charset="-128"/>
              </a:rPr>
              <a:t>杉並区定点</a:t>
            </a:r>
            <a:r>
              <a:rPr lang="en-US" altLang="ja-JP" sz="2000" dirty="0">
                <a:solidFill>
                  <a:srgbClr val="002060"/>
                </a:solidFill>
                <a:latin typeface="ＭＳ 明朝" pitchFamily="17" charset="-128"/>
                <a:ea typeface="ＭＳ 明朝" pitchFamily="17" charset="-128"/>
              </a:rPr>
              <a:t>2</a:t>
            </a:r>
            <a:r>
              <a:rPr lang="ja-JP" altLang="en-US" sz="2000" dirty="0">
                <a:solidFill>
                  <a:srgbClr val="002060"/>
                </a:solidFill>
                <a:latin typeface="ＭＳ 明朝" pitchFamily="17" charset="-128"/>
                <a:ea typeface="ＭＳ 明朝" pitchFamily="17" charset="-128"/>
              </a:rPr>
              <a:t>のスギの木とともに入間のスギの木も緑が増え、</a:t>
            </a:r>
            <a:r>
              <a:rPr lang="ja-JP" altLang="en-US" b="1" dirty="0">
                <a:solidFill>
                  <a:srgbClr val="FF0000"/>
                </a:solidFill>
                <a:latin typeface="ＭＳ 明朝" pitchFamily="17" charset="-128"/>
                <a:ea typeface="ＭＳ 明朝" pitchFamily="17" charset="-128"/>
              </a:rPr>
              <a:t>終息期に向かっています</a:t>
            </a:r>
            <a:r>
              <a:rPr lang="ja-JP" altLang="en-US" dirty="0">
                <a:solidFill>
                  <a:srgbClr val="002060"/>
                </a:solidFill>
                <a:latin typeface="ＭＳ 明朝" pitchFamily="17" charset="-128"/>
                <a:ea typeface="ＭＳ 明朝" pitchFamily="17" charset="-128"/>
              </a:rPr>
              <a:t>。</a:t>
            </a:r>
            <a:endParaRPr lang="en-US" altLang="ja-JP" sz="2000" dirty="0">
              <a:solidFill>
                <a:srgbClr val="002060"/>
              </a:solidFill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22" name="正方形/長方形 8"/>
          <p:cNvSpPr>
            <a:spLocks noChangeArrowheads="1"/>
          </p:cNvSpPr>
          <p:nvPr/>
        </p:nvSpPr>
        <p:spPr bwMode="auto">
          <a:xfrm>
            <a:off x="6871910" y="6569007"/>
            <a:ext cx="2238644" cy="2616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1100" b="1" dirty="0">
                <a:solidFill>
                  <a:srgbClr val="002060"/>
                </a:solidFill>
                <a:latin typeface="ＭＳ Ｐ明朝" pitchFamily="18" charset="-128"/>
                <a:ea typeface="ＭＳ Ｐ明朝" pitchFamily="18" charset="-128"/>
              </a:rPr>
              <a:t>(</a:t>
            </a:r>
            <a:r>
              <a:rPr lang="ja-JP" altLang="en-US" sz="1100" b="1">
                <a:solidFill>
                  <a:srgbClr val="002060"/>
                </a:solidFill>
                <a:latin typeface="ＭＳ Ｐ明朝" pitchFamily="18" charset="-128"/>
                <a:ea typeface="ＭＳ Ｐ明朝" pitchFamily="18" charset="-128"/>
              </a:rPr>
              <a:t>〇〇耳鼻</a:t>
            </a:r>
            <a:r>
              <a:rPr lang="ja-JP" altLang="en-US" sz="1100" b="1" dirty="0">
                <a:solidFill>
                  <a:srgbClr val="002060"/>
                </a:solidFill>
                <a:latin typeface="ＭＳ Ｐ明朝" pitchFamily="18" charset="-128"/>
                <a:ea typeface="ＭＳ Ｐ明朝" pitchFamily="18" charset="-128"/>
              </a:rPr>
              <a:t>咽喉科 </a:t>
            </a:r>
            <a:r>
              <a:rPr lang="en-US" altLang="ja-JP" sz="1100" b="1" dirty="0">
                <a:solidFill>
                  <a:srgbClr val="002060"/>
                </a:solidFill>
                <a:latin typeface="ＭＳ Ｐ明朝" pitchFamily="18" charset="-128"/>
                <a:ea typeface="ＭＳ Ｐ明朝" pitchFamily="18" charset="-128"/>
              </a:rPr>
              <a:t>4/4/2019</a:t>
            </a:r>
            <a:r>
              <a:rPr lang="ja-JP" altLang="en-US" sz="1100" b="1" dirty="0">
                <a:solidFill>
                  <a:srgbClr val="002060"/>
                </a:solidFill>
                <a:latin typeface="ＭＳ Ｐ明朝" pitchFamily="18" charset="-128"/>
                <a:ea typeface="ＭＳ Ｐ明朝" pitchFamily="18" charset="-128"/>
              </a:rPr>
              <a:t>）</a:t>
            </a:r>
            <a:endParaRPr lang="en-US" altLang="ja-JP" sz="1100" b="1" dirty="0">
              <a:solidFill>
                <a:srgbClr val="002060"/>
              </a:solidFill>
              <a:latin typeface="ＭＳ Ｐ明朝" pitchFamily="18" charset="-128"/>
              <a:ea typeface="ＭＳ Ｐ明朝" pitchFamily="18" charset="-128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8FBB728A-B753-41FA-BDC4-BA2A1AA4DCCE}"/>
              </a:ext>
            </a:extLst>
          </p:cNvPr>
          <p:cNvSpPr/>
          <p:nvPr/>
        </p:nvSpPr>
        <p:spPr>
          <a:xfrm>
            <a:off x="7283187" y="66827"/>
            <a:ext cx="1606530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200" b="1" dirty="0">
                <a:solidFill>
                  <a:srgbClr val="000066"/>
                </a:solidFill>
                <a:latin typeface="ＭＳ Ｐ明朝" pitchFamily="18" charset="-128"/>
                <a:ea typeface="ＭＳ Ｐ明朝" pitchFamily="18" charset="-128"/>
              </a:rPr>
              <a:t>身近な自然と診療メモ</a:t>
            </a:r>
            <a:endParaRPr lang="ja-JP" altLang="en-US" sz="1400" dirty="0"/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02558197-26AC-4B98-B1EF-20430996C34A}"/>
              </a:ext>
            </a:extLst>
          </p:cNvPr>
          <p:cNvSpPr/>
          <p:nvPr/>
        </p:nvSpPr>
        <p:spPr>
          <a:xfrm>
            <a:off x="94332" y="6332385"/>
            <a:ext cx="1027825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ja-JP" altLang="en-US" sz="1200" b="1" dirty="0">
                <a:solidFill>
                  <a:schemeClr val="bg1"/>
                </a:solidFill>
                <a:latin typeface="ＭＳ Ｐ明朝" charset="-128"/>
                <a:ea typeface="ＭＳ Ｐ明朝" charset="-128"/>
              </a:rPr>
              <a:t>（</a:t>
            </a:r>
            <a:r>
              <a:rPr lang="en-US" altLang="ja-JP" sz="1200" b="1" dirty="0">
                <a:solidFill>
                  <a:schemeClr val="bg1"/>
                </a:solidFill>
                <a:latin typeface="ＭＳ Ｐ明朝" charset="-128"/>
                <a:ea typeface="ＭＳ Ｐ明朝" charset="-128"/>
              </a:rPr>
              <a:t>3/27/2018</a:t>
            </a:r>
            <a:r>
              <a:rPr lang="ja-JP" altLang="en-US" sz="1200" b="1" dirty="0">
                <a:solidFill>
                  <a:schemeClr val="bg1"/>
                </a:solidFill>
                <a:latin typeface="ＭＳ Ｐ明朝" charset="-128"/>
                <a:ea typeface="ＭＳ Ｐ明朝" charset="-128"/>
              </a:rPr>
              <a:t>）</a:t>
            </a:r>
            <a:endParaRPr lang="en-US" altLang="ja-JP" sz="1200" b="1" dirty="0">
              <a:solidFill>
                <a:schemeClr val="bg1"/>
              </a:solidFill>
              <a:latin typeface="ＭＳ Ｐ明朝" charset="-128"/>
              <a:ea typeface="ＭＳ Ｐ明朝" charset="-128"/>
            </a:endParaRPr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DF4B57D7-5F9F-4973-88AE-FD09BAD0DC35}"/>
              </a:ext>
            </a:extLst>
          </p:cNvPr>
          <p:cNvSpPr txBox="1"/>
          <p:nvPr/>
        </p:nvSpPr>
        <p:spPr>
          <a:xfrm>
            <a:off x="4924276" y="5201380"/>
            <a:ext cx="41698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solidFill>
                  <a:srgbClr val="00206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＜診療メモ＞</a:t>
            </a:r>
            <a:endParaRPr kumimoji="1" lang="en-US" altLang="ja-JP" sz="1600" b="1" dirty="0">
              <a:solidFill>
                <a:srgbClr val="002060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kumimoji="1" lang="ja-JP" altLang="en-US" sz="1600" b="1" dirty="0">
                <a:solidFill>
                  <a:srgbClr val="00206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・</a:t>
            </a:r>
            <a:r>
              <a:rPr lang="ja-JP" altLang="en-US" sz="1600" b="1" dirty="0">
                <a:solidFill>
                  <a:srgbClr val="00206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スギ花粉の持続した大量</a:t>
            </a:r>
            <a:r>
              <a:rPr kumimoji="1" lang="ja-JP" altLang="en-US" sz="1600" b="1" dirty="0">
                <a:solidFill>
                  <a:srgbClr val="00206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飛散により、アレルギー炎症の遷延化に伴い感染が加わり、鼻をかむと耳が痛い、耳閉塞感を伴うことがよくみられます。スギ花粉症の方はもう少しの辛抱です。</a:t>
            </a:r>
            <a:endParaRPr kumimoji="1" lang="en-US" altLang="ja-JP" sz="1600" b="1" dirty="0">
              <a:solidFill>
                <a:srgbClr val="002060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FBBF860C-EF38-41F5-87C3-2C45DBF22ACC}"/>
              </a:ext>
            </a:extLst>
          </p:cNvPr>
          <p:cNvSpPr/>
          <p:nvPr/>
        </p:nvSpPr>
        <p:spPr>
          <a:xfrm>
            <a:off x="49828" y="6405279"/>
            <a:ext cx="430563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300" b="1" dirty="0">
                <a:solidFill>
                  <a:srgbClr val="00206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善福寺公園では桜は満開、タンポポ、シャクナゲ、ハナカイドウなどが咲き春満悦です。（</a:t>
            </a:r>
            <a:r>
              <a:rPr lang="en-US" altLang="ja-JP" sz="1300" b="1" dirty="0">
                <a:solidFill>
                  <a:srgbClr val="00206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4/3/2019</a:t>
            </a:r>
            <a:r>
              <a:rPr lang="ja-JP" altLang="en-US" sz="1300" b="1" dirty="0">
                <a:solidFill>
                  <a:srgbClr val="00206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）　</a:t>
            </a:r>
          </a:p>
        </p:txBody>
      </p:sp>
      <p:sp>
        <p:nvSpPr>
          <p:cNvPr id="40" name="Rectangle 7">
            <a:extLst>
              <a:ext uri="{FF2B5EF4-FFF2-40B4-BE49-F238E27FC236}">
                <a16:creationId xmlns:a16="http://schemas.microsoft.com/office/drawing/2014/main" id="{D182160E-5E09-4AAF-8A56-F0D0F538EB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28" y="4193353"/>
            <a:ext cx="425684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2000" b="1" dirty="0">
                <a:solidFill>
                  <a:srgbClr val="000066"/>
                </a:solidFill>
                <a:latin typeface="ＭＳ Ｐ明朝" pitchFamily="18" charset="-128"/>
                <a:ea typeface="ＭＳ Ｐ明朝" pitchFamily="18" charset="-128"/>
              </a:rPr>
              <a:t>スギからヒノキ花粉症への移行期です。</a:t>
            </a:r>
            <a:endParaRPr lang="en-US" altLang="ja-JP" sz="2000" b="1" dirty="0">
              <a:solidFill>
                <a:srgbClr val="000066"/>
              </a:solidFill>
              <a:latin typeface="ＭＳ Ｐ明朝" pitchFamily="18" charset="-128"/>
              <a:ea typeface="ＭＳ Ｐ明朝" pitchFamily="18" charset="-128"/>
            </a:endParaRPr>
          </a:p>
        </p:txBody>
      </p:sp>
      <p:pic>
        <p:nvPicPr>
          <p:cNvPr id="33" name="図 32">
            <a:extLst>
              <a:ext uri="{FF2B5EF4-FFF2-40B4-BE49-F238E27FC236}">
                <a16:creationId xmlns:a16="http://schemas.microsoft.com/office/drawing/2014/main" id="{A21C9142-C8BD-474F-863A-789DFA1CD7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5458" y="2524752"/>
            <a:ext cx="4800258" cy="2632440"/>
          </a:xfrm>
          <a:prstGeom prst="rect">
            <a:avLst/>
          </a:prstGeom>
        </p:spPr>
      </p:pic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63D17D14-AAF9-49E1-96D5-B7795A433F0A}"/>
              </a:ext>
            </a:extLst>
          </p:cNvPr>
          <p:cNvSpPr/>
          <p:nvPr/>
        </p:nvSpPr>
        <p:spPr>
          <a:xfrm>
            <a:off x="6273936" y="2968032"/>
            <a:ext cx="201850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100" b="1">
                <a:solidFill>
                  <a:srgbClr val="002060"/>
                </a:solidFill>
                <a:latin typeface="ＭＳ 明朝" pitchFamily="17" charset="-128"/>
                <a:ea typeface="ＭＳ 明朝" pitchFamily="17" charset="-128"/>
              </a:rPr>
              <a:t>（〇〇耳鼻</a:t>
            </a:r>
            <a:r>
              <a:rPr lang="ja-JP" altLang="en-US" sz="1100" b="1" dirty="0">
                <a:solidFill>
                  <a:srgbClr val="002060"/>
                </a:solidFill>
                <a:latin typeface="ＭＳ 明朝" pitchFamily="17" charset="-128"/>
                <a:ea typeface="ＭＳ 明朝" pitchFamily="17" charset="-128"/>
              </a:rPr>
              <a:t>咽喉科屋上測定）</a:t>
            </a:r>
            <a:endParaRPr lang="ja-JP" altLang="en-US" sz="1100" dirty="0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32E298AE-52D8-4DFE-B75E-D1F75D4AABF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75" y="2507847"/>
            <a:ext cx="2230673" cy="1633194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3367F40B-84EF-409F-8C9E-263A89948F9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254" y="2504886"/>
            <a:ext cx="2064692" cy="1615846"/>
          </a:xfrm>
          <a:prstGeom prst="rect">
            <a:avLst/>
          </a:prstGeom>
        </p:spPr>
      </p:pic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4A8DE12A-B220-4C48-ABCE-3F71BCF592D7}"/>
              </a:ext>
            </a:extLst>
          </p:cNvPr>
          <p:cNvSpPr/>
          <p:nvPr/>
        </p:nvSpPr>
        <p:spPr>
          <a:xfrm>
            <a:off x="2424783" y="3731961"/>
            <a:ext cx="18394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200" b="1" dirty="0">
                <a:solidFill>
                  <a:srgbClr val="FFFF00"/>
                </a:solidFill>
                <a:latin typeface="ＭＳ 明朝" pitchFamily="17" charset="-128"/>
                <a:ea typeface="ＭＳ 明朝" pitchFamily="17" charset="-128"/>
              </a:rPr>
              <a:t>入間のスギの木も緑へ。（</a:t>
            </a:r>
            <a:r>
              <a:rPr lang="en-US" altLang="ja-JP" sz="1200" b="1" dirty="0">
                <a:solidFill>
                  <a:srgbClr val="FFFF00"/>
                </a:solidFill>
                <a:latin typeface="ＭＳ 明朝" pitchFamily="17" charset="-128"/>
                <a:ea typeface="ＭＳ 明朝" pitchFamily="17" charset="-128"/>
              </a:rPr>
              <a:t>4/3/2019</a:t>
            </a:r>
            <a:r>
              <a:rPr lang="ja-JP" altLang="en-US" sz="1200" b="1" dirty="0">
                <a:solidFill>
                  <a:srgbClr val="FFFF00"/>
                </a:solidFill>
                <a:latin typeface="ＭＳ 明朝" pitchFamily="17" charset="-128"/>
                <a:ea typeface="ＭＳ 明朝" pitchFamily="17" charset="-128"/>
              </a:rPr>
              <a:t>）</a:t>
            </a:r>
            <a:endParaRPr lang="ja-JP" altLang="en-US" sz="1200" dirty="0">
              <a:solidFill>
                <a:srgbClr val="FFFF00"/>
              </a:solidFill>
            </a:endParaRPr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BF6EF163-429C-47E4-B92C-81D5E8A28755}"/>
              </a:ext>
            </a:extLst>
          </p:cNvPr>
          <p:cNvSpPr/>
          <p:nvPr/>
        </p:nvSpPr>
        <p:spPr>
          <a:xfrm>
            <a:off x="24353" y="3774710"/>
            <a:ext cx="21823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200" b="1" dirty="0">
                <a:solidFill>
                  <a:srgbClr val="FFFF00"/>
                </a:solidFill>
                <a:latin typeface="ＭＳ 明朝" pitchFamily="17" charset="-128"/>
                <a:ea typeface="ＭＳ 明朝" pitchFamily="17" charset="-128"/>
              </a:rPr>
              <a:t>杉並区定点２スギの木緑へ。（</a:t>
            </a:r>
            <a:r>
              <a:rPr lang="en-US" altLang="ja-JP" sz="1200" b="1" dirty="0">
                <a:solidFill>
                  <a:srgbClr val="FFFF00"/>
                </a:solidFill>
                <a:latin typeface="ＭＳ 明朝" pitchFamily="17" charset="-128"/>
                <a:ea typeface="ＭＳ 明朝" pitchFamily="17" charset="-128"/>
              </a:rPr>
              <a:t>4/3/2019</a:t>
            </a:r>
            <a:r>
              <a:rPr lang="ja-JP" altLang="en-US" sz="1200" b="1" dirty="0">
                <a:solidFill>
                  <a:srgbClr val="FFFF00"/>
                </a:solidFill>
                <a:latin typeface="ＭＳ 明朝" pitchFamily="17" charset="-128"/>
                <a:ea typeface="ＭＳ 明朝" pitchFamily="17" charset="-128"/>
              </a:rPr>
              <a:t>）</a:t>
            </a:r>
            <a:endParaRPr lang="ja-JP" altLang="en-US" sz="1200" dirty="0">
              <a:solidFill>
                <a:srgbClr val="FFFF00"/>
              </a:solidFill>
            </a:endParaRPr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179F1097-AE7C-4B0A-A88E-FCB0B1E61EC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32" y="5215271"/>
            <a:ext cx="1519659" cy="1162742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70760CB6-5AAD-4372-8C63-2E34328D668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1974" y="5217711"/>
            <a:ext cx="1434748" cy="1218708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C44BD98F-F6CB-4F0A-A24F-91A3996748C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9493" y="5188754"/>
            <a:ext cx="1330469" cy="1235302"/>
          </a:xfrm>
          <a:prstGeom prst="rect">
            <a:avLst/>
          </a:prstGeom>
        </p:spPr>
      </p:pic>
      <p:sp>
        <p:nvSpPr>
          <p:cNvPr id="47" name="Rectangle 7">
            <a:extLst>
              <a:ext uri="{FF2B5EF4-FFF2-40B4-BE49-F238E27FC236}">
                <a16:creationId xmlns:a16="http://schemas.microsoft.com/office/drawing/2014/main" id="{04D1486F-7DAE-49CF-B440-CD7A7873B5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2452" y="4510861"/>
            <a:ext cx="4572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b="1" dirty="0">
                <a:solidFill>
                  <a:srgbClr val="000066"/>
                </a:solidFill>
                <a:latin typeface="ＭＳ Ｐ明朝" pitchFamily="18" charset="-128"/>
                <a:ea typeface="ＭＳ Ｐ明朝" pitchFamily="18" charset="-128"/>
              </a:rPr>
              <a:t>ヒノキ花粉症のある方は引き続き花粉対策を十分されてください。</a:t>
            </a:r>
            <a:endParaRPr lang="en-US" altLang="ja-JP" b="1" dirty="0">
              <a:solidFill>
                <a:srgbClr val="000066"/>
              </a:solidFill>
              <a:latin typeface="ＭＳ Ｐ明朝" pitchFamily="18" charset="-128"/>
              <a:ea typeface="ＭＳ Ｐ明朝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264246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2042</TotalTime>
  <Words>162</Words>
  <Application>Microsoft Office PowerPoint</Application>
  <PresentationFormat>画面に合わせる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Ｐ明朝</vt:lpstr>
      <vt:lpstr>ＭＳ 明朝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FJ-USER</dc:creator>
  <cp:lastModifiedBy>仁史 永倉</cp:lastModifiedBy>
  <cp:revision>119</cp:revision>
  <cp:lastPrinted>2019-04-03T15:39:07Z</cp:lastPrinted>
  <dcterms:created xsi:type="dcterms:W3CDTF">2018-01-24T01:41:58Z</dcterms:created>
  <dcterms:modified xsi:type="dcterms:W3CDTF">2019-04-19T16:04:03Z</dcterms:modified>
</cp:coreProperties>
</file>